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92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3" r:id="rId13"/>
    <p:sldId id="290" r:id="rId14"/>
    <p:sldId id="294" r:id="rId15"/>
    <p:sldId id="276" r:id="rId16"/>
    <p:sldId id="288" r:id="rId17"/>
    <p:sldId id="291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97"/>
    <a:srgbClr val="FEE4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920084-8633-4FA9-BFD1-7B5836E35A1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167792-29AA-46EA-9CCF-87C972325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tolkslovar.ru/k2988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900igr.net/datai/literatura/V.Oseeva-urok/0019-023-V.-Oseeva-Pochemu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Урок литературного чтения в 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3 «А» классе 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Тема урока: «Долг»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В</a:t>
            </a:r>
            <a:r>
              <a:rPr lang="ru-RU" sz="4000" b="1" dirty="0">
                <a:solidFill>
                  <a:srgbClr val="C00000"/>
                </a:solidFill>
              </a:rPr>
              <a:t>. Осеева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807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1"/>
            <a:ext cx="7712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Приём </a:t>
            </a:r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“</a:t>
            </a:r>
            <a:r>
              <a:rPr lang="kk-KZ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Круги на воде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3116"/>
            <a:ext cx="1857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 -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967335"/>
            <a:ext cx="1428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k-KZ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 -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643313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-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357693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-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://99px.ru/sstorage/56/2013/04/image_5606041308122769808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265" y="2000240"/>
            <a:ext cx="706273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“Чтение с остановками”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071678"/>
            <a:ext cx="850112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 Что обещал Петя, когда  попросил марки у Вани?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571744"/>
            <a:ext cx="864399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2.Верно ли, что Ваня сказал , что в шутку играл?  Почему?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500438"/>
            <a:ext cx="800105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3.Как бы вы поступили на месте  Пети?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071942"/>
            <a:ext cx="87154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4. Как вы оцениваете поступок Пети, хозяин ли он своим мыслям и словам?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072074"/>
            <a:ext cx="8429684" cy="523220"/>
          </a:xfrm>
          <a:prstGeom prst="rect">
            <a:avLst/>
          </a:prstGeom>
          <a:solidFill>
            <a:srgbClr val="FEE4B6"/>
          </a:solidFill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5.Про что думал Ваня, когда сказал: “Нет, пропало!”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1.infourok.ru/uploads/ex/0784/0000421b-60a48478/img14.jpg"/>
          <p:cNvPicPr/>
          <p:nvPr/>
        </p:nvPicPr>
        <p:blipFill>
          <a:blip r:embed="rId2"/>
          <a:srcRect l="9375" t="9375" r="7812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900igr.net/up/datas/216520/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2f3/0002ab02-eee4f00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2492896"/>
            <a:ext cx="7596832" cy="363326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Человек </a:t>
            </a:r>
            <a:r>
              <a:rPr lang="ru-RU" sz="3200" b="1" dirty="0"/>
              <a:t>без друга — что дерево без корней. </a:t>
            </a:r>
          </a:p>
          <a:p>
            <a:r>
              <a:rPr lang="ru-RU" sz="3200" b="1" dirty="0"/>
              <a:t>Без беды друга не узнаешь.</a:t>
            </a:r>
          </a:p>
          <a:p>
            <a:r>
              <a:rPr lang="ru-RU" sz="3200" b="1" dirty="0"/>
              <a:t> Дружба дружбе рознь, а иную хоть брось.</a:t>
            </a:r>
          </a:p>
          <a:p>
            <a:r>
              <a:rPr lang="ru-RU" sz="3200" b="1" dirty="0"/>
              <a:t> Кто скуп да жаден, тот в дружбе </a:t>
            </a:r>
            <a:r>
              <a:rPr lang="ru-RU" sz="3200" b="1" dirty="0" smtClean="0"/>
              <a:t>неладен.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Какая </a:t>
            </a:r>
            <a:r>
              <a:rPr lang="ru-RU" b="1" dirty="0">
                <a:solidFill>
                  <a:srgbClr val="C00000"/>
                </a:solidFill>
              </a:rPr>
              <a:t>пословица подойдет к </a:t>
            </a:r>
            <a:r>
              <a:rPr lang="ru-RU" b="1" dirty="0" smtClean="0">
                <a:solidFill>
                  <a:srgbClr val="C00000"/>
                </a:solidFill>
              </a:rPr>
              <a:t>рассказу «Долг».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28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756" y="928670"/>
            <a:ext cx="4006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Оценивание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214554"/>
          <a:ext cx="8572560" cy="2214578"/>
        </p:xfrm>
        <a:graphic>
          <a:graphicData uri="http://schemas.openxmlformats.org/drawingml/2006/table">
            <a:tbl>
              <a:tblPr/>
              <a:tblGrid>
                <a:gridCol w="1694847"/>
                <a:gridCol w="1376987"/>
                <a:gridCol w="2214578"/>
                <a:gridCol w="1785950"/>
                <a:gridCol w="1500198"/>
              </a:tblGrid>
              <a:tr h="1285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Домашнее задание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Приём «Круги на воде»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«Чтение с остановками»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«Ромашка вопросов»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Итоговая отметка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2976" y="4924423"/>
            <a:ext cx="6572296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Подсчитать количество баллов: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25 -24 –«5»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23-20 –«4»,  19 -17 –«3»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857364"/>
            <a:ext cx="390159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Text Box 7"/>
          <p:cNvGrpSpPr>
            <a:grpSpLocks/>
          </p:cNvGrpSpPr>
          <p:nvPr/>
        </p:nvGrpSpPr>
        <p:grpSpPr bwMode="auto">
          <a:xfrm>
            <a:off x="2214546" y="857232"/>
            <a:ext cx="5000660" cy="832796"/>
            <a:chOff x="521" y="561"/>
            <a:chExt cx="4582" cy="429"/>
          </a:xfrm>
        </p:grpSpPr>
        <p:pic>
          <p:nvPicPr>
            <p:cNvPr id="4" name="Text Box 7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22" y="561"/>
              <a:ext cx="4581" cy="368"/>
            </a:xfrm>
            <a:prstGeom prst="rect">
              <a:avLst/>
            </a:prstGeom>
            <a:noFill/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21" y="562"/>
              <a:ext cx="4582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 smtClean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“</a:t>
              </a:r>
              <a:r>
                <a:rPr lang="ru-RU" sz="4800" b="1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Светофор”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714876" y="2786058"/>
            <a:ext cx="4000528" cy="584775"/>
          </a:xfrm>
          <a:prstGeom prst="rect">
            <a:avLst/>
          </a:prstGeom>
          <a:solidFill>
            <a:srgbClr val="FF9E97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Совсем не понятно.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000504"/>
            <a:ext cx="471490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Надо повторить ещё раз.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5429264"/>
            <a:ext cx="435771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Всё легко и просто. 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85992"/>
            <a:ext cx="7408333" cy="3840171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3600" b="1" u="sng" dirty="0" smtClean="0"/>
              <a:t>Домашнее задание:  стр.87-89 </a:t>
            </a:r>
          </a:p>
          <a:p>
            <a:r>
              <a:rPr lang="kk-KZ" sz="3600" b="1" dirty="0" smtClean="0"/>
              <a:t>Подготовить выразительное чтение и пересказ рассказа.</a:t>
            </a:r>
          </a:p>
          <a:p>
            <a:r>
              <a:rPr lang="kk-KZ" sz="3600" b="1" dirty="0" smtClean="0"/>
              <a:t>Написать письмо Пете.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968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2348880"/>
            <a:ext cx="6768752" cy="22322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dirty="0" smtClean="0">
                <a:solidFill>
                  <a:srgbClr val="C00000"/>
                </a:solidFill>
              </a:rPr>
              <a:t>Спасибо за работу!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9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857364"/>
            <a:ext cx="8501122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 и сердце в работу вложи,</a:t>
            </a:r>
          </a:p>
          <a:p>
            <a:pPr algn="ctr"/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Каждой секундой в труде дорожи.</a:t>
            </a:r>
          </a:p>
          <a:p>
            <a:pPr algn="ctr"/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книги друзьями заходят в дома.</a:t>
            </a:r>
          </a:p>
          <a:p>
            <a:pPr algn="ctr"/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Читайте всю жизнь, набирайтесь ума.</a:t>
            </a: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https://academy-prof.ru/img/news/20170113_proektdo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179098"/>
            <a:ext cx="3571868" cy="267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77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6756" y="714356"/>
            <a:ext cx="4006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Оценивание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214554"/>
          <a:ext cx="8572560" cy="2214578"/>
        </p:xfrm>
        <a:graphic>
          <a:graphicData uri="http://schemas.openxmlformats.org/drawingml/2006/table">
            <a:tbl>
              <a:tblPr/>
              <a:tblGrid>
                <a:gridCol w="1694847"/>
                <a:gridCol w="1376987"/>
                <a:gridCol w="2214578"/>
                <a:gridCol w="1785950"/>
                <a:gridCol w="1500198"/>
              </a:tblGrid>
              <a:tr h="1285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Домашнее задание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Приём «Круги на воде»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«Чтение с остановками»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«Ромашка вопросов»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Итоговая отметка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1472" y="4929198"/>
            <a:ext cx="7858180" cy="163121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Подсчитать количество баллов: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25 -24 –«5»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23-20 –«4»,  19 -17 –«3»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857232"/>
            <a:ext cx="7786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Критерии оценивания рассказа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643050"/>
            <a:ext cx="878687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1.Соответствие теме.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2.Композиция (построение</a:t>
            </a:r>
            <a:r>
              <a:rPr kumimoji="0" lang="kk-KZ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текста)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Логическая связь предложений.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Грамотность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7-8 предложений.</a:t>
            </a:r>
            <a:endParaRPr kumimoji="0" lang="kk-KZ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571612"/>
            <a:ext cx="55721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</a:t>
            </a:r>
            <a:r>
              <a:rPr lang="kk-KZ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3643314"/>
            <a:ext cx="54292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kk-KZ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ОЛГ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 -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Категория - (от греч. kategoria - высказывание, обвинение, при­знак)  — предельно ..."/>
              </a:rPr>
              <a:t>категория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этики, нравственные обязанности человека, выполняемые из</a:t>
            </a: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побуждений совести.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Долг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то же, что обязанность. Человек долга (честно выполняющий свои обязательства)..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Долг-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то, что взято взаймы.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357298"/>
            <a:ext cx="53578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Рассказ В. Осеевой</a:t>
            </a:r>
          </a:p>
          <a:p>
            <a:pPr algn="ctr"/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“Долг”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Картинка 3 из 7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959738" cy="400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357554" y="2857496"/>
            <a:ext cx="55721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ученики</a:t>
            </a:r>
            <a:r>
              <a:rPr kumimoji="0" lang="kk-KZ" sz="3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смогут</a:t>
            </a: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выразительно прочитать  произведение, раскрыть образы героев и дать оценку их действий и поступков.</a:t>
            </a:r>
            <a:endParaRPr kumimoji="0" lang="kk-KZ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72152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Знакомство с автором</a:t>
            </a:r>
          </a:p>
          <a:p>
            <a:pPr algn="ctr"/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“Верите ли вы...?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ds02.infourok.ru/uploads/ex/0e21/00082470-14380bdc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85011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dirty="0" smtClean="0"/>
              <a:t>Мудрость, добрый, решительность, работоспособный, доброжелательный, грубый, уважает, злится, умеет слушать, герой, жадный, деликатный, радуется, зависть, делится, обижает, увлекательный, умеет прощать, доброта, чувтво долга, уважает, лжёт, честный,  уверенный, равнодушный, мужество, справедливость, трус.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751</TotalTime>
  <Words>399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Урок литературного чтения в  3 «А» классе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Какая пословица подойдет к рассказу «Долг». 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Антонина</dc:creator>
  <cp:lastModifiedBy>USER</cp:lastModifiedBy>
  <cp:revision>67</cp:revision>
  <dcterms:created xsi:type="dcterms:W3CDTF">2015-12-01T08:31:55Z</dcterms:created>
  <dcterms:modified xsi:type="dcterms:W3CDTF">2018-01-26T16:15:56Z</dcterms:modified>
</cp:coreProperties>
</file>